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A8BF59-F047-4BAF-95A3-BCAE952FC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98A704-B377-40D9-9156-E6A758539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8735273-B453-427C-9086-7C64ED7AD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18/03/2019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410F8C9-9003-4C5A-B226-972EBEB75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9950ABC-5D0E-4186-A3D8-6450A511E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884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719BAA-154C-49F0-BA03-9E839C0D9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CD10FD9-D8CD-4D34-806E-32D16B1C1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B354941-374B-4B29-A06A-A5233BB92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18/03/2019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215106D-3993-4CB4-A3C7-61545EB1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88AD560-A1A0-424F-BA7C-30CE37A86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5913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10DA66E-BBBB-4F73-AEB1-05AF9F5F20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B468BEA-81E7-40BE-9A7F-EEC232A11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B1C328D-F4F0-4C2A-9260-6F2C2A065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18/03/2019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DDE5401-8E63-4FB4-B12F-EDA75D2B6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4C7E892-4B45-4613-99D3-24EBA73B5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0525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0715DE-7976-4A7E-BCBF-C5F2BDFE9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1EE1A1F-A479-4318-B096-E3A298D7A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25AEE8E-9DF2-4061-BC1F-3E7F29B05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18/03/2019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EED43B7-19C0-47B8-915A-E955BD337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20B8593-A91E-4452-8E49-84154A9BC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850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C54E2-EEE8-4CE7-A2D4-1D2CD0447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8F10CD7-748A-4382-8325-558145746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54A9C0-BC5E-4487-8963-80A8C8D4D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18/03/2019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0296805-8595-4797-B72A-947BBC9C6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494D029-11A3-444D-A381-582EA89FC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371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84558D-9AA7-47F6-BC96-E953B6D92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E8CE411-8324-4DE4-B495-48284A8EA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4C32E36-905C-4207-ACAC-AA904F2F4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C9C0FE7-0CD2-4C24-A42E-F012345C2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18/03/2019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9D75CE6-9A1C-4C99-87A2-5A4828502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F0D3F53-2C50-4FA8-A717-85CE420F4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330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EC8EBA-B681-45AB-9D75-132C8D75A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C4EEBC3-A4AF-4919-9BF2-2C66470F6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6F9B60C-63EE-4E3C-9409-99F76A6EB2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89732445-F37E-4581-B309-2A3C32045A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187F0E2A-E9E6-45AC-BE19-8B435BC6D8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C400FF43-4578-43E1-9E27-C273FDD87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18/03/2019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117110E3-1FB1-4D39-9B6B-B18F1D9CC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7AE24B32-6D9F-4E86-900F-D51D69335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88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3B8283-E3A8-4AEC-91B6-CC0531EE7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5E77602A-8536-4470-A4B5-26F5A527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18/03/2019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CF8BACF-F1EC-42CC-B5A1-EB3D997EC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B356848F-C01B-4489-9E08-256AFBB5F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394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C1A55E41-AFFB-4E18-AAB5-BA8F03529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18/03/2019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0D08C2F4-A384-4EBB-A655-C50E280E5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A7C86278-2448-4CF5-9249-BC230D1E3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348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03BC74-94AE-4FEA-85D7-BEEE53A3F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330F2B7-C6AA-463E-882B-DE4A81842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D08D78CD-00B4-4CEC-8252-1D9656577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2B93F03-2A3C-4BF8-8EFF-FD4C861C8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18/03/2019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3799957-D747-46E1-99C0-458890B37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0945DB9F-19BA-4681-B33D-F0E6848E7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4649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D5611A-7B0D-4AB0-AF27-43C9D77EF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33440E80-C3CB-47D2-8E21-893FF193F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BE45B901-A238-4C41-8200-FE29A0212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AC71BD1-8869-4EBC-B3E1-BFFA83FF9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18/03/2019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B8CCE18F-AC00-434E-9964-E24B6E4E3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F35CA05-41C5-42AE-8D96-237BEAF0B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1120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8B587413-F0E8-4D28-877F-E6D87813F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D70FF2A-CBF5-4E20-928D-9635AED2C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FB5807B-B16F-48B1-9F5A-4EBAA5BE59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20988-4DA4-4A50-9FD8-E1C8A58E4A7C}" type="datetimeFigureOut">
              <a:rPr lang="pt-PT" smtClean="0"/>
              <a:t>18/03/2019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F3FDA49-E8FD-4633-8FE9-C0D121A0C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9E8DCD9-D999-45EF-B1C1-2FB6E449F8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9057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3EA26F6-22CE-462F-B2CC-BA365E12CD12}"/>
              </a:ext>
            </a:extLst>
          </p:cNvPr>
          <p:cNvSpPr/>
          <p:nvPr/>
        </p:nvSpPr>
        <p:spPr>
          <a:xfrm>
            <a:off x="1586345" y="1943337"/>
            <a:ext cx="9019309" cy="2170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36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06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t-PT" sz="2800" b="1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Helvetica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IMUNIDADE INATA INDUZIDA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09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C64B1F-4A99-4E83-949B-37B3A7347447}"/>
              </a:ext>
            </a:extLst>
          </p:cNvPr>
          <p:cNvSpPr/>
          <p:nvPr/>
        </p:nvSpPr>
        <p:spPr>
          <a:xfrm>
            <a:off x="1094511" y="1111103"/>
            <a:ext cx="1003069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9. 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O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macrófago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activado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por IFN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  <a:sym typeface="Symbol" panose="05050102010706020507" pitchFamily="18" charset="2"/>
              </a:rPr>
              <a:t> NÃO:</a:t>
            </a:r>
          </a:p>
          <a:p>
            <a:pPr algn="just"/>
            <a:endParaRPr lang="en-US" sz="3200" cap="all" dirty="0">
              <a:latin typeface="Microsoft YaHei" panose="020B0503020204020204" pitchFamily="34" charset="-122"/>
              <a:ea typeface="Microsoft YaHei" panose="020B0503020204020204" pitchFamily="34" charset="-122"/>
              <a:sym typeface="Symbol" panose="05050102010706020507" pitchFamily="18" charset="2"/>
            </a:endParaRPr>
          </a:p>
          <a:p>
            <a:pPr algn="just"/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  <a:sym typeface="Symbol" panose="05050102010706020507" pitchFamily="18" charset="2"/>
              </a:rPr>
              <a:t>A.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É Um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fagocito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mais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potente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TEM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Melhor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capacidade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de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digerir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as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partículas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internalizadas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É Uma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célula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apresentadora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de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antigénio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mais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poderosa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É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Capaz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de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induzir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a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morte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por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apoptose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a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células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alvo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-6985" algn="just">
              <a:spcAft>
                <a:spcPts val="0"/>
              </a:spcAft>
            </a:pPr>
            <a:endParaRPr lang="pt-PT" sz="32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A3D0959-8E53-437A-9C3D-62CBB2D8F134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06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B213172-FAC9-4B58-A6F9-0ECDBF24C05E}"/>
              </a:ext>
            </a:extLst>
          </p:cNvPr>
          <p:cNvSpPr/>
          <p:nvPr/>
        </p:nvSpPr>
        <p:spPr>
          <a:xfrm>
            <a:off x="1094510" y="5688095"/>
            <a:ext cx="108619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D. É </a:t>
            </a:r>
            <a:r>
              <a:rPr lang="en-US" sz="3600" b="1" cap="all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Capaz</a:t>
            </a:r>
            <a:r>
              <a:rPr lang="en-US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de </a:t>
            </a:r>
            <a:r>
              <a:rPr lang="en-US" sz="3600" b="1" cap="all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induzir</a:t>
            </a:r>
            <a:r>
              <a:rPr lang="en-US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a </a:t>
            </a:r>
            <a:r>
              <a:rPr lang="en-US" sz="3600" b="1" cap="all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morte</a:t>
            </a:r>
            <a:r>
              <a:rPr lang="en-US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por </a:t>
            </a:r>
            <a:r>
              <a:rPr lang="en-US" sz="3600" b="1" cap="all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apoptose</a:t>
            </a:r>
            <a:r>
              <a:rPr lang="en-US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a </a:t>
            </a:r>
            <a:r>
              <a:rPr lang="en-US" sz="3600" b="1" cap="all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células</a:t>
            </a:r>
            <a:r>
              <a:rPr lang="en-US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3600" b="1" cap="all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alvo</a:t>
            </a:r>
            <a:endParaRPr lang="pt-PT" sz="3600" b="1" cap="all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114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C64B1F-4A99-4E83-949B-37B3A7347447}"/>
              </a:ext>
            </a:extLst>
          </p:cNvPr>
          <p:cNvSpPr/>
          <p:nvPr/>
        </p:nvSpPr>
        <p:spPr>
          <a:xfrm>
            <a:off x="997525" y="1277363"/>
            <a:ext cx="100999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2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1.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Os TLR são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receptores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: </a:t>
            </a:r>
          </a:p>
          <a:p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Citoplasmáticos</a:t>
            </a:r>
          </a:p>
          <a:p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Lisossomais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Membranares</a:t>
            </a:r>
          </a:p>
          <a:p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Mitocondriais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A3D0959-8E53-437A-9C3D-62CBB2D8F134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06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B213172-FAC9-4B58-A6F9-0ECDBF24C05E}"/>
              </a:ext>
            </a:extLst>
          </p:cNvPr>
          <p:cNvSpPr/>
          <p:nvPr/>
        </p:nvSpPr>
        <p:spPr>
          <a:xfrm>
            <a:off x="997525" y="6034460"/>
            <a:ext cx="9919851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MEMBRANARES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30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C64B1F-4A99-4E83-949B-37B3A7347447}"/>
              </a:ext>
            </a:extLst>
          </p:cNvPr>
          <p:cNvSpPr/>
          <p:nvPr/>
        </p:nvSpPr>
        <p:spPr>
          <a:xfrm>
            <a:off x="1094510" y="1277363"/>
            <a:ext cx="100722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2.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Qual dos seguintes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factores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de transcrição não é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activado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pelos TLR</a:t>
            </a:r>
          </a:p>
          <a:p>
            <a:pPr algn="just"/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AP1</a:t>
            </a: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IRF</a:t>
            </a: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NF-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  <a:sym typeface="Symbol" panose="05050102010706020507" pitchFamily="18" charset="2"/>
              </a:rPr>
              <a:t>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</a:t>
            </a: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STAT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A3D0959-8E53-437A-9C3D-62CBB2D8F134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06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B213172-FAC9-4B58-A6F9-0ECDBF24C05E}"/>
              </a:ext>
            </a:extLst>
          </p:cNvPr>
          <p:cNvSpPr/>
          <p:nvPr/>
        </p:nvSpPr>
        <p:spPr>
          <a:xfrm>
            <a:off x="1094510" y="5591110"/>
            <a:ext cx="10474031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STAT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15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C64B1F-4A99-4E83-949B-37B3A7347447}"/>
              </a:ext>
            </a:extLst>
          </p:cNvPr>
          <p:cNvSpPr/>
          <p:nvPr/>
        </p:nvSpPr>
        <p:spPr>
          <a:xfrm>
            <a:off x="1094510" y="1277363"/>
            <a:ext cx="100583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2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3.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Os NOD1/2 são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receptores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</a:p>
          <a:p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Citoplasmáticos</a:t>
            </a:r>
          </a:p>
          <a:p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Lisossomais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MembranaRES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Mitocondriais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A3D0959-8E53-437A-9C3D-62CBB2D8F134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06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B213172-FAC9-4B58-A6F9-0ECDBF24C05E}"/>
              </a:ext>
            </a:extLst>
          </p:cNvPr>
          <p:cNvSpPr/>
          <p:nvPr/>
        </p:nvSpPr>
        <p:spPr>
          <a:xfrm>
            <a:off x="1094510" y="5591110"/>
            <a:ext cx="10474031" cy="962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A. Citoplasmáticos</a:t>
            </a:r>
          </a:p>
          <a:p>
            <a:pPr indent="-6985" algn="just">
              <a:lnSpc>
                <a:spcPct val="107000"/>
              </a:lnSpc>
            </a:pP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34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C64B1F-4A99-4E83-949B-37B3A7347447}"/>
              </a:ext>
            </a:extLst>
          </p:cNvPr>
          <p:cNvSpPr/>
          <p:nvPr/>
        </p:nvSpPr>
        <p:spPr>
          <a:xfrm>
            <a:off x="1094510" y="1277363"/>
            <a:ext cx="1001683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4.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A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activação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do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inflamassoma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tem como consequência a </a:t>
            </a:r>
          </a:p>
          <a:p>
            <a:pPr algn="just"/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Quebra da pro-IL1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  <a:sym typeface="Symbol" panose="05050102010706020507" pitchFamily="18" charset="2"/>
              </a:rPr>
              <a:t>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em IL1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  <a:sym typeface="Symbol" panose="05050102010706020507" pitchFamily="18" charset="2"/>
              </a:rPr>
              <a:t>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A produção de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defensinas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pelas células cálice</a:t>
            </a: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A produção de muco pelas células de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Paneth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A fagocitose</a:t>
            </a:r>
            <a:endParaRPr lang="pt-PT" sz="32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A3D0959-8E53-437A-9C3D-62CBB2D8F134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06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B213172-FAC9-4B58-A6F9-0ECDBF24C05E}"/>
              </a:ext>
            </a:extLst>
          </p:cNvPr>
          <p:cNvSpPr/>
          <p:nvPr/>
        </p:nvSpPr>
        <p:spPr>
          <a:xfrm>
            <a:off x="1066805" y="6020603"/>
            <a:ext cx="10848105" cy="1239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A. Quebra da pro-IL1</a:t>
            </a:r>
            <a:r>
              <a:rPr lang="pt-PT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Symbol" panose="05050102010706020507" pitchFamily="18" charset="2"/>
              </a:rPr>
              <a:t></a:t>
            </a:r>
            <a:r>
              <a:rPr lang="pt-PT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em IL1</a:t>
            </a:r>
            <a:r>
              <a:rPr lang="pt-PT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Symbol" panose="05050102010706020507" pitchFamily="18" charset="2"/>
              </a:rPr>
              <a:t></a:t>
            </a:r>
            <a:endParaRPr lang="pt-PT" sz="3600" b="1" cap="all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-6985" algn="just">
              <a:lnSpc>
                <a:spcPct val="107000"/>
              </a:lnSpc>
            </a:pPr>
            <a:endParaRPr lang="pt-PT" sz="36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56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C64B1F-4A99-4E83-949B-37B3A7347447}"/>
              </a:ext>
            </a:extLst>
          </p:cNvPr>
          <p:cNvSpPr/>
          <p:nvPr/>
        </p:nvSpPr>
        <p:spPr>
          <a:xfrm>
            <a:off x="1094510" y="1277363"/>
            <a:ext cx="1029392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5.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Os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receptores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citoplasmáticos RLR, RIG1 e MDA5 reconhecem</a:t>
            </a:r>
          </a:p>
          <a:p>
            <a:pPr algn="just"/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LPS das bactérias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Gram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negativas</a:t>
            </a: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Ácido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lipoteicóico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das bactérias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Gram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positivas</a:t>
            </a: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Resíduos de manose dos fungos</a:t>
            </a: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Genoma de vírus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ssRNA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ou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dsRNA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-6985" algn="just">
              <a:spcAft>
                <a:spcPts val="0"/>
              </a:spcAft>
            </a:pPr>
            <a:endParaRPr lang="pt-PT" sz="32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A3D0959-8E53-437A-9C3D-62CBB2D8F134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06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B213172-FAC9-4B58-A6F9-0ECDBF24C05E}"/>
              </a:ext>
            </a:extLst>
          </p:cNvPr>
          <p:cNvSpPr/>
          <p:nvPr/>
        </p:nvSpPr>
        <p:spPr>
          <a:xfrm>
            <a:off x="997533" y="5812786"/>
            <a:ext cx="10848105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</a:t>
            </a:r>
            <a:r>
              <a:rPr lang="pt-PT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Genoma de vírus </a:t>
            </a:r>
            <a:r>
              <a:rPr lang="pt-PT" sz="3600" b="1" cap="all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ssRNA</a:t>
            </a:r>
            <a:r>
              <a:rPr lang="pt-PT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ou </a:t>
            </a:r>
            <a:r>
              <a:rPr lang="pt-PT" sz="3600" b="1" cap="all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dsRNA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86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C64B1F-4A99-4E83-949B-37B3A7347447}"/>
              </a:ext>
            </a:extLst>
          </p:cNvPr>
          <p:cNvSpPr/>
          <p:nvPr/>
        </p:nvSpPr>
        <p:spPr>
          <a:xfrm>
            <a:off x="1094510" y="1277363"/>
            <a:ext cx="1011381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6. 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Quando é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activada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a via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cGAS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-STING são sobretudo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activados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os genes </a:t>
            </a:r>
          </a:p>
          <a:p>
            <a:pPr algn="just"/>
            <a:endParaRPr lang="en-US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Interferões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tipo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I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CITOCROMO OXIDASE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HISTONAS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Citocinas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anti-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inflamatórias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-6985" algn="just">
              <a:spcAft>
                <a:spcPts val="0"/>
              </a:spcAft>
            </a:pPr>
            <a:endParaRPr lang="pt-PT" sz="32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A3D0959-8E53-437A-9C3D-62CBB2D8F134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06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B213172-FAC9-4B58-A6F9-0ECDBF24C05E}"/>
              </a:ext>
            </a:extLst>
          </p:cNvPr>
          <p:cNvSpPr/>
          <p:nvPr/>
        </p:nvSpPr>
        <p:spPr>
          <a:xfrm>
            <a:off x="1094510" y="5771225"/>
            <a:ext cx="108619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A. </a:t>
            </a:r>
            <a:r>
              <a:rPr lang="en-US" sz="3600" b="1" cap="all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Interferões</a:t>
            </a:r>
            <a:r>
              <a:rPr lang="en-US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3600" b="1" cap="all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tipo</a:t>
            </a:r>
            <a:r>
              <a:rPr lang="en-US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I</a:t>
            </a:r>
            <a:endParaRPr lang="pt-PT" sz="3600" b="1" cap="all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291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C64B1F-4A99-4E83-949B-37B3A7347447}"/>
              </a:ext>
            </a:extLst>
          </p:cNvPr>
          <p:cNvSpPr/>
          <p:nvPr/>
        </p:nvSpPr>
        <p:spPr>
          <a:xfrm>
            <a:off x="1094511" y="1277363"/>
            <a:ext cx="1003069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7. 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As citocinas do tipo I e II transmitem sinais através dos seus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receptores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que levam à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activação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de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cinases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designadas por </a:t>
            </a:r>
          </a:p>
          <a:p>
            <a:pPr algn="just"/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TAK1/2</a:t>
            </a: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JAK</a:t>
            </a: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MAPK</a:t>
            </a: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IKK</a:t>
            </a:r>
          </a:p>
          <a:p>
            <a:pPr indent="-6985" algn="just">
              <a:spcAft>
                <a:spcPts val="0"/>
              </a:spcAft>
            </a:pPr>
            <a:endParaRPr lang="pt-PT" sz="32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A3D0959-8E53-437A-9C3D-62CBB2D8F134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06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B213172-FAC9-4B58-A6F9-0ECDBF24C05E}"/>
              </a:ext>
            </a:extLst>
          </p:cNvPr>
          <p:cNvSpPr/>
          <p:nvPr/>
        </p:nvSpPr>
        <p:spPr>
          <a:xfrm>
            <a:off x="1094510" y="5979050"/>
            <a:ext cx="108619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B. JAK</a:t>
            </a:r>
            <a:endParaRPr lang="pt-PT" sz="3600" b="1" cap="all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5451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C64B1F-4A99-4E83-949B-37B3A7347447}"/>
              </a:ext>
            </a:extLst>
          </p:cNvPr>
          <p:cNvSpPr/>
          <p:nvPr/>
        </p:nvSpPr>
        <p:spPr>
          <a:xfrm>
            <a:off x="1094511" y="1277363"/>
            <a:ext cx="100306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8. 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 explosão respiratória resulta da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activação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de vários enzimas à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excepção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de</a:t>
            </a:r>
          </a:p>
          <a:p>
            <a:pPr algn="just"/>
            <a:endParaRPr lang="en-US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NADPH oxidase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Superóxido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dismutase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Sintase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do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óxido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nítrico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</a:t>
            </a:r>
            <a:r>
              <a:rPr lang="en-US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Fosfolipase</a:t>
            </a:r>
            <a:r>
              <a:rPr lang="en-US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A2 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-6985" algn="just">
              <a:spcAft>
                <a:spcPts val="0"/>
              </a:spcAft>
            </a:pPr>
            <a:endParaRPr lang="pt-PT" sz="32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A3D0959-8E53-437A-9C3D-62CBB2D8F134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06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B213172-FAC9-4B58-A6F9-0ECDBF24C05E}"/>
              </a:ext>
            </a:extLst>
          </p:cNvPr>
          <p:cNvSpPr/>
          <p:nvPr/>
        </p:nvSpPr>
        <p:spPr>
          <a:xfrm>
            <a:off x="1094510" y="5979050"/>
            <a:ext cx="108619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D. FOSFOLIPASE A2</a:t>
            </a:r>
            <a:endParaRPr lang="pt-PT" sz="3600" b="1" cap="all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8191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398</Words>
  <Application>Microsoft Office PowerPoint</Application>
  <PresentationFormat>Ecrã Panorâmico</PresentationFormat>
  <Paragraphs>85</Paragraphs>
  <Slides>10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8" baseType="lpstr">
      <vt:lpstr>Microsoft YaHei</vt:lpstr>
      <vt:lpstr>Arial</vt:lpstr>
      <vt:lpstr>Calibri</vt:lpstr>
      <vt:lpstr>Calibri Light</vt:lpstr>
      <vt:lpstr>Helvetica</vt:lpstr>
      <vt:lpstr>Symbol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Margarida Blasques Telhada</dc:creator>
  <cp:lastModifiedBy>Maria Margarida Blasques Telhada</cp:lastModifiedBy>
  <cp:revision>54</cp:revision>
  <dcterms:created xsi:type="dcterms:W3CDTF">2019-02-20T15:06:15Z</dcterms:created>
  <dcterms:modified xsi:type="dcterms:W3CDTF">2019-03-18T15:56:12Z</dcterms:modified>
</cp:coreProperties>
</file>